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76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248400"/>
            <a:ext cx="2133600" cy="457200"/>
          </a:xfrm>
        </p:spPr>
        <p:txBody>
          <a:bodyPr/>
          <a:lstStyle>
            <a:lvl1pPr>
              <a:defRPr/>
            </a:lvl1pPr>
          </a:lstStyle>
          <a:p>
            <a:endParaRPr lang="en-US" altLang="zh-TW"/>
          </a:p>
        </p:txBody>
      </p:sp>
      <p:sp>
        <p:nvSpPr>
          <p:cNvPr id="6" name="頁尾版面配置區 5"/>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6553200" y="6248400"/>
            <a:ext cx="2133600" cy="457200"/>
          </a:xfrm>
        </p:spPr>
        <p:txBody>
          <a:bodyPr/>
          <a:lstStyle>
            <a:lvl1pPr>
              <a:defRPr/>
            </a:lvl1pPr>
          </a:lstStyle>
          <a:p>
            <a:fld id="{9C79135E-A301-4033-95AC-01119BF88BBF}"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AEC5F539-4055-4DA7-8997-D754B53F45B5}" type="slidenum">
              <a:rPr lang="en-US" altLang="zh-TW"/>
              <a:pPr>
                <a:defRPr/>
              </a:pPr>
              <a:t>1</a:t>
            </a:fld>
            <a:endParaRPr lang="en-US" altLang="zh-TW"/>
          </a:p>
        </p:txBody>
      </p:sp>
      <p:sp>
        <p:nvSpPr>
          <p:cNvPr id="494594" name="Rectangle 2"/>
          <p:cNvSpPr>
            <a:spLocks noGrp="1" noChangeArrowheads="1"/>
          </p:cNvSpPr>
          <p:nvPr>
            <p:ph type="title"/>
          </p:nvPr>
        </p:nvSpPr>
        <p:spPr/>
        <p:txBody>
          <a:bodyPr/>
          <a:lstStyle/>
          <a:p>
            <a:pPr eaLnBrk="1" hangingPunct="1">
              <a:defRPr/>
            </a:pPr>
            <a:r>
              <a:rPr lang="zh-TW" altLang="en-US" smtClean="0"/>
              <a:t>企業整體經營知識</a:t>
            </a:r>
          </a:p>
        </p:txBody>
      </p:sp>
      <p:sp>
        <p:nvSpPr>
          <p:cNvPr id="494595" name="Rectangle 3"/>
          <p:cNvSpPr>
            <a:spLocks noGrp="1" noChangeArrowheads="1"/>
          </p:cNvSpPr>
          <p:nvPr>
            <p:ph type="body" sz="half" idx="1"/>
          </p:nvPr>
        </p:nvSpPr>
        <p:spPr>
          <a:xfrm>
            <a:off x="476250" y="1268413"/>
            <a:ext cx="8101013" cy="4495800"/>
          </a:xfrm>
        </p:spPr>
        <p:txBody>
          <a:bodyPr/>
          <a:lstStyle/>
          <a:p>
            <a:pPr eaLnBrk="1" hangingPunct="1"/>
            <a:r>
              <a:rPr lang="zh-TW" altLang="en-US" smtClean="0">
                <a:latin typeface="標楷體" pitchFamily="65" charset="-120"/>
              </a:rPr>
              <a:t>經營</a:t>
            </a:r>
            <a:r>
              <a:rPr lang="zh-TW" altLang="en-US" smtClean="0">
                <a:solidFill>
                  <a:srgbClr val="FF0000"/>
                </a:solidFill>
                <a:latin typeface="標楷體" pitchFamily="65" charset="-120"/>
              </a:rPr>
              <a:t>學</a:t>
            </a:r>
            <a:r>
              <a:rPr lang="zh-TW" altLang="en-US" smtClean="0">
                <a:latin typeface="標楷體" pitchFamily="65" charset="-120"/>
              </a:rPr>
              <a:t>將一個企業活動分為產、銷、人、發、財的專門領域加以研究。</a:t>
            </a:r>
          </a:p>
          <a:p>
            <a:pPr eaLnBrk="1" hangingPunct="1"/>
            <a:r>
              <a:rPr lang="zh-TW" altLang="en-US" smtClean="0">
                <a:latin typeface="標楷體" pitchFamily="65" charset="-120"/>
              </a:rPr>
              <a:t>實質上，經營並不將企業活動分為各個專門領域來經營，而是將其不可分劃的</a:t>
            </a:r>
            <a:r>
              <a:rPr lang="zh-TW" altLang="en-US" smtClean="0">
                <a:solidFill>
                  <a:srgbClr val="FF0000"/>
                </a:solidFill>
                <a:latin typeface="標楷體" pitchFamily="65" charset="-120"/>
              </a:rPr>
              <a:t>全體</a:t>
            </a:r>
            <a:r>
              <a:rPr lang="zh-TW" altLang="en-US" smtClean="0">
                <a:latin typeface="標楷體" pitchFamily="65" charset="-120"/>
              </a:rPr>
              <a:t>視為一個「複雜式」</a:t>
            </a:r>
            <a:r>
              <a:rPr lang="en-US" altLang="zh-TW" smtClean="0">
                <a:latin typeface="標楷體" pitchFamily="65" charset="-120"/>
              </a:rPr>
              <a:t>(</a:t>
            </a:r>
            <a:r>
              <a:rPr lang="en-US" altLang="zh-TW" smtClean="0"/>
              <a:t>Complex system</a:t>
            </a:r>
            <a:r>
              <a:rPr lang="en-US" altLang="zh-TW" smtClean="0">
                <a:latin typeface="標楷體" pitchFamily="65" charset="-120"/>
              </a:rPr>
              <a:t>)</a:t>
            </a:r>
            <a:r>
              <a:rPr lang="zh-TW" altLang="en-US" smtClean="0">
                <a:latin typeface="標楷體" pitchFamily="65" charset="-120"/>
              </a:rPr>
              <a:t>而加以實踐的工作。</a:t>
            </a:r>
          </a:p>
        </p:txBody>
      </p:sp>
      <p:pic>
        <p:nvPicPr>
          <p:cNvPr id="226309" name="Picture 6" descr="j0283206"/>
          <p:cNvPicPr>
            <a:picLocks noGrp="1" noChangeAspect="1" noChangeArrowheads="1" noCrop="1"/>
          </p:cNvPicPr>
          <p:nvPr>
            <p:ph sz="half" idx="2"/>
          </p:nvPr>
        </p:nvPicPr>
        <p:blipFill>
          <a:blip r:embed="rId2"/>
          <a:srcRect/>
          <a:stretch>
            <a:fillRect/>
          </a:stretch>
        </p:blipFill>
        <p:spPr>
          <a:xfrm>
            <a:off x="6551613" y="4329113"/>
            <a:ext cx="1665287" cy="16287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投影片編號版面配置區 4"/>
          <p:cNvSpPr>
            <a:spLocks noGrp="1"/>
          </p:cNvSpPr>
          <p:nvPr>
            <p:ph type="sldNum" sz="quarter" idx="12"/>
          </p:nvPr>
        </p:nvSpPr>
        <p:spPr/>
        <p:txBody>
          <a:bodyPr/>
          <a:lstStyle/>
          <a:p>
            <a:pPr>
              <a:defRPr/>
            </a:pPr>
            <a:fld id="{E8201C4A-2C08-41BA-83E8-672C21FCB0CF}" type="slidenum">
              <a:rPr lang="en-US" altLang="zh-TW"/>
              <a:pPr>
                <a:defRPr/>
              </a:pPr>
              <a:t>2</a:t>
            </a:fld>
            <a:endParaRPr lang="en-US" altLang="zh-TW"/>
          </a:p>
        </p:txBody>
      </p:sp>
      <p:sp>
        <p:nvSpPr>
          <p:cNvPr id="495633" name="AutoShape 17" descr="10%"/>
          <p:cNvSpPr>
            <a:spLocks noChangeArrowheads="1"/>
          </p:cNvSpPr>
          <p:nvPr/>
        </p:nvSpPr>
        <p:spPr bwMode="auto">
          <a:xfrm>
            <a:off x="4114800" y="3886200"/>
            <a:ext cx="1219200" cy="533400"/>
          </a:xfrm>
          <a:prstGeom prst="rightArrow">
            <a:avLst>
              <a:gd name="adj1" fmla="val 50000"/>
              <a:gd name="adj2" fmla="val 57143"/>
            </a:avLst>
          </a:prstGeom>
          <a:pattFill prst="pct10">
            <a:fgClr>
              <a:schemeClr val="accent1"/>
            </a:fgClr>
            <a:bgClr>
              <a:srgbClr val="FFFFFF"/>
            </a:bgClr>
          </a:pattFill>
          <a:ln w="9525">
            <a:solidFill>
              <a:schemeClr val="tx1"/>
            </a:solidFill>
            <a:miter lim="800000"/>
            <a:headEnd/>
            <a:tailEnd/>
          </a:ln>
        </p:spPr>
        <p:txBody>
          <a:bodyPr wrap="none" anchor="ctr"/>
          <a:lstStyle/>
          <a:p>
            <a:endParaRPr lang="zh-TW" altLang="en-US"/>
          </a:p>
        </p:txBody>
      </p:sp>
      <p:grpSp>
        <p:nvGrpSpPr>
          <p:cNvPr id="2" name="Group 29"/>
          <p:cNvGrpSpPr>
            <a:grpSpLocks/>
          </p:cNvGrpSpPr>
          <p:nvPr/>
        </p:nvGrpSpPr>
        <p:grpSpPr bwMode="auto">
          <a:xfrm>
            <a:off x="228600" y="1219200"/>
            <a:ext cx="3841750" cy="4572000"/>
            <a:chOff x="144" y="960"/>
            <a:chExt cx="2420" cy="2880"/>
          </a:xfrm>
        </p:grpSpPr>
        <p:sp>
          <p:nvSpPr>
            <p:cNvPr id="227340" name="Oval 3"/>
            <p:cNvSpPr>
              <a:spLocks noChangeArrowheads="1"/>
            </p:cNvSpPr>
            <p:nvPr/>
          </p:nvSpPr>
          <p:spPr bwMode="auto">
            <a:xfrm>
              <a:off x="768" y="1824"/>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產</a:t>
              </a:r>
            </a:p>
          </p:txBody>
        </p:sp>
        <p:sp>
          <p:nvSpPr>
            <p:cNvPr id="227341" name="Oval 4"/>
            <p:cNvSpPr>
              <a:spLocks noChangeArrowheads="1"/>
            </p:cNvSpPr>
            <p:nvPr/>
          </p:nvSpPr>
          <p:spPr bwMode="auto">
            <a:xfrm>
              <a:off x="768" y="2352"/>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人</a:t>
              </a:r>
            </a:p>
          </p:txBody>
        </p:sp>
        <p:sp>
          <p:nvSpPr>
            <p:cNvPr id="227342" name="Oval 5"/>
            <p:cNvSpPr>
              <a:spLocks noChangeArrowheads="1"/>
            </p:cNvSpPr>
            <p:nvPr/>
          </p:nvSpPr>
          <p:spPr bwMode="auto">
            <a:xfrm>
              <a:off x="768" y="2928"/>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發</a:t>
              </a:r>
            </a:p>
          </p:txBody>
        </p:sp>
        <p:sp>
          <p:nvSpPr>
            <p:cNvPr id="227343" name="Oval 6"/>
            <p:cNvSpPr>
              <a:spLocks noChangeArrowheads="1"/>
            </p:cNvSpPr>
            <p:nvPr/>
          </p:nvSpPr>
          <p:spPr bwMode="auto">
            <a:xfrm>
              <a:off x="768" y="3504"/>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財</a:t>
              </a:r>
            </a:p>
          </p:txBody>
        </p:sp>
        <p:sp>
          <p:nvSpPr>
            <p:cNvPr id="227344" name="Oval 7"/>
            <p:cNvSpPr>
              <a:spLocks noChangeArrowheads="1"/>
            </p:cNvSpPr>
            <p:nvPr/>
          </p:nvSpPr>
          <p:spPr bwMode="auto">
            <a:xfrm>
              <a:off x="1488" y="2640"/>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銷</a:t>
              </a:r>
            </a:p>
          </p:txBody>
        </p:sp>
        <p:sp>
          <p:nvSpPr>
            <p:cNvPr id="227345" name="Line 8"/>
            <p:cNvSpPr>
              <a:spLocks noChangeShapeType="1"/>
            </p:cNvSpPr>
            <p:nvPr/>
          </p:nvSpPr>
          <p:spPr bwMode="auto">
            <a:xfrm>
              <a:off x="1104" y="1968"/>
              <a:ext cx="480" cy="67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6" name="Line 9"/>
            <p:cNvSpPr>
              <a:spLocks noChangeShapeType="1"/>
            </p:cNvSpPr>
            <p:nvPr/>
          </p:nvSpPr>
          <p:spPr bwMode="auto">
            <a:xfrm>
              <a:off x="1104" y="2544"/>
              <a:ext cx="384" cy="19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7" name="Line 10"/>
            <p:cNvSpPr>
              <a:spLocks noChangeShapeType="1"/>
            </p:cNvSpPr>
            <p:nvPr/>
          </p:nvSpPr>
          <p:spPr bwMode="auto">
            <a:xfrm flipV="1">
              <a:off x="1104" y="2880"/>
              <a:ext cx="384" cy="19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8" name="Line 11"/>
            <p:cNvSpPr>
              <a:spLocks noChangeShapeType="1"/>
            </p:cNvSpPr>
            <p:nvPr/>
          </p:nvSpPr>
          <p:spPr bwMode="auto">
            <a:xfrm flipV="1">
              <a:off x="1104" y="2928"/>
              <a:ext cx="432" cy="720"/>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9" name="Line 12"/>
            <p:cNvSpPr>
              <a:spLocks noChangeShapeType="1"/>
            </p:cNvSpPr>
            <p:nvPr/>
          </p:nvSpPr>
          <p:spPr bwMode="auto">
            <a:xfrm>
              <a:off x="912" y="2160"/>
              <a:ext cx="0" cy="192"/>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0" name="Line 13"/>
            <p:cNvSpPr>
              <a:spLocks noChangeShapeType="1"/>
            </p:cNvSpPr>
            <p:nvPr/>
          </p:nvSpPr>
          <p:spPr bwMode="auto">
            <a:xfrm>
              <a:off x="912" y="2688"/>
              <a:ext cx="0" cy="240"/>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1" name="Line 14"/>
            <p:cNvSpPr>
              <a:spLocks noChangeShapeType="1"/>
            </p:cNvSpPr>
            <p:nvPr/>
          </p:nvSpPr>
          <p:spPr bwMode="auto">
            <a:xfrm>
              <a:off x="912" y="3264"/>
              <a:ext cx="0" cy="240"/>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2" name="Text Box 15"/>
            <p:cNvSpPr txBox="1">
              <a:spLocks noChangeArrowheads="1"/>
            </p:cNvSpPr>
            <p:nvPr/>
          </p:nvSpPr>
          <p:spPr bwMode="auto">
            <a:xfrm>
              <a:off x="2064" y="2448"/>
              <a:ext cx="373" cy="672"/>
            </a:xfrm>
            <a:prstGeom prst="rect">
              <a:avLst/>
            </a:prstGeom>
            <a:solidFill>
              <a:srgbClr val="66FF33"/>
            </a:solidFill>
            <a:ln w="9525">
              <a:noFill/>
              <a:miter lim="800000"/>
              <a:headEnd/>
              <a:tailEnd/>
            </a:ln>
          </p:spPr>
          <p:txBody>
            <a:bodyPr wrap="none">
              <a:spAutoFit/>
            </a:bodyPr>
            <a:lstStyle/>
            <a:p>
              <a:r>
                <a:rPr lang="zh-TW" altLang="en-US" sz="3200" b="1">
                  <a:solidFill>
                    <a:schemeClr val="bg2"/>
                  </a:solidFill>
                  <a:latin typeface="Times New Roman" pitchFamily="18" charset="0"/>
                  <a:ea typeface="標楷體" pitchFamily="65" charset="-120"/>
                </a:rPr>
                <a:t>市</a:t>
              </a:r>
            </a:p>
            <a:p>
              <a:r>
                <a:rPr lang="zh-TW" altLang="en-US" sz="3200" b="1">
                  <a:solidFill>
                    <a:schemeClr val="bg2"/>
                  </a:solidFill>
                  <a:latin typeface="Times New Roman" pitchFamily="18" charset="0"/>
                  <a:ea typeface="標楷體" pitchFamily="65" charset="-120"/>
                </a:rPr>
                <a:t>場</a:t>
              </a:r>
            </a:p>
          </p:txBody>
        </p:sp>
        <p:sp>
          <p:nvSpPr>
            <p:cNvPr id="227353" name="Line 16"/>
            <p:cNvSpPr>
              <a:spLocks noChangeShapeType="1"/>
            </p:cNvSpPr>
            <p:nvPr/>
          </p:nvSpPr>
          <p:spPr bwMode="auto">
            <a:xfrm>
              <a:off x="1872" y="2784"/>
              <a:ext cx="240" cy="0"/>
            </a:xfrm>
            <a:prstGeom prst="line">
              <a:avLst/>
            </a:prstGeom>
            <a:noFill/>
            <a:ln w="38100">
              <a:solidFill>
                <a:schemeClr val="tx1"/>
              </a:solidFill>
              <a:round/>
              <a:headEnd type="triangle" w="med" len="med"/>
              <a:tailEnd type="triangle" w="med" len="med"/>
            </a:ln>
          </p:spPr>
          <p:txBody>
            <a:bodyPr wrap="none" anchor="ctr"/>
            <a:lstStyle/>
            <a:p>
              <a:endParaRPr lang="zh-TW" altLang="en-US"/>
            </a:p>
          </p:txBody>
        </p:sp>
        <p:sp>
          <p:nvSpPr>
            <p:cNvPr id="227354" name="Text Box 22"/>
            <p:cNvSpPr txBox="1">
              <a:spLocks noChangeArrowheads="1"/>
            </p:cNvSpPr>
            <p:nvPr/>
          </p:nvSpPr>
          <p:spPr bwMode="auto">
            <a:xfrm>
              <a:off x="144" y="960"/>
              <a:ext cx="2420" cy="288"/>
            </a:xfrm>
            <a:prstGeom prst="rect">
              <a:avLst/>
            </a:prstGeom>
            <a:noFill/>
            <a:ln w="9525">
              <a:noFill/>
              <a:miter lim="800000"/>
              <a:headEnd/>
              <a:tailEnd/>
            </a:ln>
          </p:spPr>
          <p:txBody>
            <a:bodyPr wrap="none">
              <a:spAutoFit/>
            </a:bodyPr>
            <a:lstStyle/>
            <a:p>
              <a:pPr algn="ctr"/>
              <a:r>
                <a:rPr lang="zh-TW" altLang="en-US" sz="2400" b="1" u="sng">
                  <a:solidFill>
                    <a:srgbClr val="66FF33"/>
                  </a:solidFill>
                  <a:latin typeface="Times New Roman" pitchFamily="18" charset="0"/>
                  <a:ea typeface="標楷體" pitchFamily="65" charset="-120"/>
                </a:rPr>
                <a:t>機械式知識論</a:t>
              </a:r>
              <a:r>
                <a:rPr lang="zh-TW" altLang="en-US" sz="2400" b="1" u="sng">
                  <a:solidFill>
                    <a:schemeClr val="hlink"/>
                  </a:solidFill>
                  <a:latin typeface="Times New Roman" pitchFamily="18" charset="0"/>
                  <a:ea typeface="標楷體" pitchFamily="65" charset="-120"/>
                </a:rPr>
                <a:t>：解剖、分析</a:t>
              </a:r>
              <a:endParaRPr lang="zh-TW" altLang="en-US" sz="2400" b="1">
                <a:solidFill>
                  <a:schemeClr val="hlink"/>
                </a:solidFill>
                <a:latin typeface="Times New Roman" pitchFamily="18" charset="0"/>
              </a:endParaRPr>
            </a:p>
          </p:txBody>
        </p:sp>
      </p:grpSp>
      <p:grpSp>
        <p:nvGrpSpPr>
          <p:cNvPr id="3" name="Group 30"/>
          <p:cNvGrpSpPr>
            <a:grpSpLocks/>
          </p:cNvGrpSpPr>
          <p:nvPr/>
        </p:nvGrpSpPr>
        <p:grpSpPr bwMode="auto">
          <a:xfrm>
            <a:off x="4572000" y="1219200"/>
            <a:ext cx="3841750" cy="4724400"/>
            <a:chOff x="2880" y="960"/>
            <a:chExt cx="2420" cy="2976"/>
          </a:xfrm>
        </p:grpSpPr>
        <p:sp>
          <p:nvSpPr>
            <p:cNvPr id="227336" name="Oval 19"/>
            <p:cNvSpPr>
              <a:spLocks noChangeArrowheads="1"/>
            </p:cNvSpPr>
            <p:nvPr/>
          </p:nvSpPr>
          <p:spPr bwMode="auto">
            <a:xfrm>
              <a:off x="3744" y="1536"/>
              <a:ext cx="384" cy="2400"/>
            </a:xfrm>
            <a:prstGeom prst="ellipse">
              <a:avLst/>
            </a:prstGeom>
            <a:solidFill>
              <a:schemeClr val="accent1"/>
            </a:solidFill>
            <a:ln w="9525">
              <a:solidFill>
                <a:schemeClr val="tx1"/>
              </a:solidFill>
              <a:round/>
              <a:headEnd/>
              <a:tailEnd/>
            </a:ln>
          </p:spPr>
          <p:txBody>
            <a:bodyPr wrap="none" anchor="ctr"/>
            <a:lstStyle/>
            <a:p>
              <a:pPr algn="ctr"/>
              <a:r>
                <a:rPr lang="zh-TW" altLang="en-US" sz="2400" b="1">
                  <a:solidFill>
                    <a:srgbClr val="FF3300"/>
                  </a:solidFill>
                  <a:latin typeface="Times New Roman" pitchFamily="18" charset="0"/>
                  <a:ea typeface="標楷體" pitchFamily="65" charset="-120"/>
                </a:rPr>
                <a:t>產</a:t>
              </a:r>
            </a:p>
            <a:p>
              <a:pPr algn="ctr"/>
              <a:r>
                <a:rPr lang="zh-TW" altLang="en-US" sz="2400" b="1">
                  <a:solidFill>
                    <a:srgbClr val="FF3300"/>
                  </a:solidFill>
                  <a:latin typeface="Times New Roman" pitchFamily="18" charset="0"/>
                  <a:ea typeface="標楷體" pitchFamily="65" charset="-120"/>
                </a:rPr>
                <a:t>銷</a:t>
              </a:r>
            </a:p>
            <a:p>
              <a:pPr algn="ctr"/>
              <a:r>
                <a:rPr lang="zh-TW" altLang="en-US" sz="2400" b="1">
                  <a:solidFill>
                    <a:srgbClr val="FF3300"/>
                  </a:solidFill>
                  <a:latin typeface="Times New Roman" pitchFamily="18" charset="0"/>
                  <a:ea typeface="標楷體" pitchFamily="65" charset="-120"/>
                </a:rPr>
                <a:t>人</a:t>
              </a:r>
            </a:p>
            <a:p>
              <a:pPr algn="ctr"/>
              <a:r>
                <a:rPr lang="zh-TW" altLang="en-US" sz="2400" b="1">
                  <a:solidFill>
                    <a:srgbClr val="FF3300"/>
                  </a:solidFill>
                  <a:latin typeface="Times New Roman" pitchFamily="18" charset="0"/>
                  <a:ea typeface="標楷體" pitchFamily="65" charset="-120"/>
                </a:rPr>
                <a:t>發</a:t>
              </a:r>
            </a:p>
            <a:p>
              <a:pPr algn="ctr"/>
              <a:r>
                <a:rPr lang="zh-TW" altLang="en-US" sz="2400" b="1">
                  <a:solidFill>
                    <a:srgbClr val="FF3300"/>
                  </a:solidFill>
                  <a:latin typeface="Times New Roman" pitchFamily="18" charset="0"/>
                  <a:ea typeface="標楷體" pitchFamily="65" charset="-120"/>
                </a:rPr>
                <a:t>財</a:t>
              </a:r>
              <a:endParaRPr lang="zh-TW" altLang="en-US" sz="2400" b="1">
                <a:solidFill>
                  <a:srgbClr val="FF3300"/>
                </a:solidFill>
                <a:latin typeface="Times New Roman" pitchFamily="18" charset="0"/>
              </a:endParaRPr>
            </a:p>
          </p:txBody>
        </p:sp>
        <p:sp>
          <p:nvSpPr>
            <p:cNvPr id="227337" name="Line 20"/>
            <p:cNvSpPr>
              <a:spLocks noChangeShapeType="1"/>
            </p:cNvSpPr>
            <p:nvPr/>
          </p:nvSpPr>
          <p:spPr bwMode="auto">
            <a:xfrm>
              <a:off x="4224" y="2784"/>
              <a:ext cx="240" cy="0"/>
            </a:xfrm>
            <a:prstGeom prst="line">
              <a:avLst/>
            </a:prstGeom>
            <a:noFill/>
            <a:ln w="38100">
              <a:solidFill>
                <a:schemeClr val="tx1"/>
              </a:solidFill>
              <a:round/>
              <a:headEnd type="triangle" w="med" len="med"/>
              <a:tailEnd type="triangle" w="med" len="med"/>
            </a:ln>
          </p:spPr>
          <p:txBody>
            <a:bodyPr wrap="none" anchor="ctr"/>
            <a:lstStyle/>
            <a:p>
              <a:endParaRPr lang="zh-TW" altLang="en-US"/>
            </a:p>
          </p:txBody>
        </p:sp>
        <p:sp>
          <p:nvSpPr>
            <p:cNvPr id="227338" name="Text Box 21"/>
            <p:cNvSpPr txBox="1">
              <a:spLocks noChangeArrowheads="1"/>
            </p:cNvSpPr>
            <p:nvPr/>
          </p:nvSpPr>
          <p:spPr bwMode="auto">
            <a:xfrm>
              <a:off x="4608" y="2400"/>
              <a:ext cx="373" cy="672"/>
            </a:xfrm>
            <a:prstGeom prst="rect">
              <a:avLst/>
            </a:prstGeom>
            <a:solidFill>
              <a:schemeClr val="accent1"/>
            </a:solidFill>
            <a:ln w="9525">
              <a:noFill/>
              <a:miter lim="800000"/>
              <a:headEnd/>
              <a:tailEnd/>
            </a:ln>
          </p:spPr>
          <p:txBody>
            <a:bodyPr wrap="none">
              <a:spAutoFit/>
            </a:bodyPr>
            <a:lstStyle/>
            <a:p>
              <a:r>
                <a:rPr lang="zh-TW" altLang="en-US" sz="3200" b="1">
                  <a:solidFill>
                    <a:srgbClr val="FF3300"/>
                  </a:solidFill>
                  <a:latin typeface="Times New Roman" pitchFamily="18" charset="0"/>
                  <a:ea typeface="標楷體" pitchFamily="65" charset="-120"/>
                </a:rPr>
                <a:t>市</a:t>
              </a:r>
            </a:p>
            <a:p>
              <a:r>
                <a:rPr lang="zh-TW" altLang="en-US" sz="3200" b="1">
                  <a:solidFill>
                    <a:srgbClr val="FF3300"/>
                  </a:solidFill>
                  <a:latin typeface="Times New Roman" pitchFamily="18" charset="0"/>
                  <a:ea typeface="標楷體" pitchFamily="65" charset="-120"/>
                </a:rPr>
                <a:t>場</a:t>
              </a:r>
            </a:p>
          </p:txBody>
        </p:sp>
        <p:sp>
          <p:nvSpPr>
            <p:cNvPr id="227339" name="Text Box 23"/>
            <p:cNvSpPr txBox="1">
              <a:spLocks noChangeArrowheads="1"/>
            </p:cNvSpPr>
            <p:nvPr/>
          </p:nvSpPr>
          <p:spPr bwMode="auto">
            <a:xfrm>
              <a:off x="2880" y="960"/>
              <a:ext cx="2420" cy="288"/>
            </a:xfrm>
            <a:prstGeom prst="rect">
              <a:avLst/>
            </a:prstGeom>
            <a:noFill/>
            <a:ln w="9525">
              <a:noFill/>
              <a:miter lim="800000"/>
              <a:headEnd/>
              <a:tailEnd/>
            </a:ln>
          </p:spPr>
          <p:txBody>
            <a:bodyPr wrap="none">
              <a:spAutoFit/>
            </a:bodyPr>
            <a:lstStyle/>
            <a:p>
              <a:pPr algn="ctr"/>
              <a:r>
                <a:rPr lang="zh-TW" altLang="en-US" sz="2400" b="1" u="sng">
                  <a:solidFill>
                    <a:schemeClr val="accent1"/>
                  </a:solidFill>
                  <a:latin typeface="Times New Roman" pitchFamily="18" charset="0"/>
                  <a:ea typeface="標楷體" pitchFamily="65" charset="-120"/>
                </a:rPr>
                <a:t>生命式知識論</a:t>
              </a:r>
              <a:r>
                <a:rPr lang="zh-TW" altLang="en-US" sz="2400" b="1" u="sng">
                  <a:solidFill>
                    <a:schemeClr val="accent2"/>
                  </a:solidFill>
                  <a:latin typeface="Times New Roman" pitchFamily="18" charset="0"/>
                  <a:ea typeface="標楷體" pitchFamily="65" charset="-120"/>
                </a:rPr>
                <a:t>：融會、洞察</a:t>
              </a:r>
              <a:endParaRPr lang="zh-TW" altLang="en-US" sz="2400" b="1">
                <a:solidFill>
                  <a:schemeClr val="accent2"/>
                </a:solidFill>
                <a:latin typeface="Times New Roman" pitchFamily="18" charset="0"/>
              </a:endParaRPr>
            </a:p>
          </p:txBody>
        </p:sp>
      </p:grpSp>
      <p:sp>
        <p:nvSpPr>
          <p:cNvPr id="495642" name="Rectangle 26"/>
          <p:cNvSpPr>
            <a:spLocks noGrp="1" noChangeArrowheads="1"/>
          </p:cNvSpPr>
          <p:nvPr>
            <p:ph type="title"/>
          </p:nvPr>
        </p:nvSpPr>
        <p:spPr>
          <a:xfrm>
            <a:off x="685800" y="0"/>
            <a:ext cx="7772400" cy="1143000"/>
          </a:xfrm>
        </p:spPr>
        <p:txBody>
          <a:bodyPr/>
          <a:lstStyle/>
          <a:p>
            <a:pPr eaLnBrk="1" hangingPunct="1">
              <a:defRPr/>
            </a:pPr>
            <a:r>
              <a:rPr lang="zh-TW" altLang="en-US" smtClean="0"/>
              <a:t>知識論</a:t>
            </a:r>
          </a:p>
        </p:txBody>
      </p:sp>
      <p:sp>
        <p:nvSpPr>
          <p:cNvPr id="227335" name="Text Box 31"/>
          <p:cNvSpPr txBox="1">
            <a:spLocks noChangeArrowheads="1"/>
          </p:cNvSpPr>
          <p:nvPr/>
        </p:nvSpPr>
        <p:spPr bwMode="auto">
          <a:xfrm>
            <a:off x="2209800" y="5867400"/>
            <a:ext cx="4070350" cy="366713"/>
          </a:xfrm>
          <a:prstGeom prst="rect">
            <a:avLst/>
          </a:prstGeom>
          <a:noFill/>
          <a:ln w="9525">
            <a:noFill/>
            <a:miter lim="800000"/>
            <a:headEnd/>
            <a:tailEnd/>
          </a:ln>
        </p:spPr>
        <p:txBody>
          <a:bodyPr wrap="none">
            <a:spAutoFit/>
          </a:bodyPr>
          <a:lstStyle/>
          <a:p>
            <a:r>
              <a:rPr lang="zh-TW" altLang="en-US">
                <a:latin typeface="Times New Roman" pitchFamily="18" charset="0"/>
                <a:ea typeface="標楷體" pitchFamily="65" charset="-120"/>
              </a:rPr>
              <a:t>資料來源：修改自突破界線，新月文化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495633"/>
                                        </p:tgtEl>
                                        <p:attrNameLst>
                                          <p:attrName>style.visibility</p:attrName>
                                        </p:attrNameLst>
                                      </p:cBhvr>
                                      <p:to>
                                        <p:strVal val="visible"/>
                                      </p:to>
                                    </p:set>
                                    <p:animEffect transition="in" filter="slide(fromLeft)">
                                      <p:cBhvr>
                                        <p:cTn id="13" dur="500"/>
                                        <p:tgtEl>
                                          <p:spTgt spid="49563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1+#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3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pPr>
              <a:defRPr/>
            </a:pPr>
            <a:fld id="{6A1EE3DF-0884-403C-9A71-32BD6387E268}" type="slidenum">
              <a:rPr lang="en-US" altLang="zh-TW"/>
              <a:pPr>
                <a:defRPr/>
              </a:pPr>
              <a:t>3</a:t>
            </a:fld>
            <a:endParaRPr lang="en-US" altLang="zh-TW"/>
          </a:p>
        </p:txBody>
      </p:sp>
      <p:sp>
        <p:nvSpPr>
          <p:cNvPr id="228355" name="Rectangle 1035"/>
          <p:cNvSpPr>
            <a:spLocks noChangeArrowheads="1"/>
          </p:cNvSpPr>
          <p:nvPr/>
        </p:nvSpPr>
        <p:spPr bwMode="auto">
          <a:xfrm>
            <a:off x="6011863" y="1223963"/>
            <a:ext cx="2565400" cy="1935162"/>
          </a:xfrm>
          <a:prstGeom prst="rect">
            <a:avLst/>
          </a:prstGeom>
          <a:solidFill>
            <a:schemeClr val="accent1"/>
          </a:solidFill>
          <a:ln w="9525">
            <a:solidFill>
              <a:schemeClr val="tx1"/>
            </a:solidFill>
            <a:miter lim="800000"/>
            <a:headEnd/>
            <a:tailEnd/>
          </a:ln>
        </p:spPr>
        <p:txBody>
          <a:bodyPr wrap="none" anchor="ctr"/>
          <a:lstStyle/>
          <a:p>
            <a:endParaRPr lang="zh-TW" altLang="en-US"/>
          </a:p>
        </p:txBody>
      </p:sp>
      <p:sp>
        <p:nvSpPr>
          <p:cNvPr id="489474" name="Rectangle 1026"/>
          <p:cNvSpPr>
            <a:spLocks noGrp="1" noChangeArrowheads="1"/>
          </p:cNvSpPr>
          <p:nvPr>
            <p:ph type="title"/>
          </p:nvPr>
        </p:nvSpPr>
        <p:spPr/>
        <p:txBody>
          <a:bodyPr/>
          <a:lstStyle/>
          <a:p>
            <a:pPr eaLnBrk="1" hangingPunct="1">
              <a:defRPr/>
            </a:pPr>
            <a:r>
              <a:rPr lang="zh-TW" altLang="en-US" smtClean="0"/>
              <a:t>知識的定義及分類</a:t>
            </a:r>
            <a:endParaRPr lang="zh-TW" altLang="en-US" sz="3600" b="0" smtClean="0"/>
          </a:p>
        </p:txBody>
      </p:sp>
      <p:sp>
        <p:nvSpPr>
          <p:cNvPr id="489475" name="Rectangle 1027"/>
          <p:cNvSpPr>
            <a:spLocks noGrp="1" noChangeArrowheads="1"/>
          </p:cNvSpPr>
          <p:nvPr>
            <p:ph type="body" sz="half" idx="1"/>
          </p:nvPr>
        </p:nvSpPr>
        <p:spPr>
          <a:xfrm>
            <a:off x="476250" y="1268413"/>
            <a:ext cx="6840538" cy="4495800"/>
          </a:xfrm>
        </p:spPr>
        <p:txBody>
          <a:bodyPr/>
          <a:lstStyle/>
          <a:p>
            <a:pPr eaLnBrk="1" hangingPunct="1">
              <a:lnSpc>
                <a:spcPct val="90000"/>
              </a:lnSpc>
            </a:pPr>
            <a:r>
              <a:rPr lang="zh-TW" altLang="en-US" sz="2800" smtClean="0"/>
              <a:t>企業經營管理知識</a:t>
            </a:r>
          </a:p>
          <a:p>
            <a:pPr lvl="1" eaLnBrk="1" hangingPunct="1">
              <a:lnSpc>
                <a:spcPct val="90000"/>
              </a:lnSpc>
            </a:pPr>
            <a:r>
              <a:rPr lang="zh-TW" altLang="en-US" smtClean="0"/>
              <a:t>針對</a:t>
            </a:r>
            <a:r>
              <a:rPr lang="zh-TW" altLang="en-US" smtClean="0">
                <a:solidFill>
                  <a:schemeClr val="hlink"/>
                </a:solidFill>
              </a:rPr>
              <a:t>人或組織</a:t>
            </a:r>
            <a:r>
              <a:rPr lang="zh-TW" altLang="en-US" smtClean="0"/>
              <a:t>的管理知識</a:t>
            </a:r>
          </a:p>
          <a:p>
            <a:pPr lvl="1" eaLnBrk="1" hangingPunct="1">
              <a:lnSpc>
                <a:spcPct val="90000"/>
              </a:lnSpc>
            </a:pPr>
            <a:r>
              <a:rPr lang="zh-TW" altLang="en-US" smtClean="0"/>
              <a:t>針對</a:t>
            </a:r>
            <a:r>
              <a:rPr lang="zh-TW" altLang="en-US" smtClean="0">
                <a:solidFill>
                  <a:schemeClr val="accent2"/>
                </a:solidFill>
              </a:rPr>
              <a:t>事</a:t>
            </a:r>
            <a:r>
              <a:rPr lang="zh-TW" altLang="en-US" smtClean="0"/>
              <a:t>的作業知識</a:t>
            </a:r>
          </a:p>
          <a:p>
            <a:pPr lvl="1" eaLnBrk="1" hangingPunct="1">
              <a:lnSpc>
                <a:spcPct val="90000"/>
              </a:lnSpc>
            </a:pPr>
            <a:r>
              <a:rPr lang="zh-TW" altLang="en-US" smtClean="0"/>
              <a:t>針對</a:t>
            </a:r>
            <a:r>
              <a:rPr lang="zh-TW" altLang="en-US" smtClean="0">
                <a:solidFill>
                  <a:srgbClr val="66FF33"/>
                </a:solidFill>
              </a:rPr>
              <a:t>物</a:t>
            </a:r>
            <a:r>
              <a:rPr lang="zh-TW" altLang="en-US" smtClean="0"/>
              <a:t>的工程技術知識</a:t>
            </a:r>
          </a:p>
          <a:p>
            <a:pPr eaLnBrk="1" hangingPunct="1">
              <a:lnSpc>
                <a:spcPct val="90000"/>
              </a:lnSpc>
            </a:pPr>
            <a:r>
              <a:rPr lang="zh-TW" altLang="en-US" sz="2800" smtClean="0"/>
              <a:t>針對人或組織的知識，其規則、原則或 法則的有效性，不似其它知識來得絕對。</a:t>
            </a:r>
          </a:p>
          <a:p>
            <a:pPr eaLnBrk="1" hangingPunct="1">
              <a:lnSpc>
                <a:spcPct val="90000"/>
              </a:lnSpc>
            </a:pPr>
            <a:r>
              <a:rPr lang="zh-TW" altLang="en-US" sz="2800" smtClean="0"/>
              <a:t>針對</a:t>
            </a:r>
            <a:r>
              <a:rPr lang="zh-TW" altLang="en-US" sz="2800" smtClean="0">
                <a:solidFill>
                  <a:schemeClr val="hlink"/>
                </a:solidFill>
              </a:rPr>
              <a:t>人或組織</a:t>
            </a:r>
            <a:r>
              <a:rPr lang="zh-TW" altLang="en-US" sz="2800" smtClean="0"/>
              <a:t>的知識與其它知識最大的不同，在於其創造過程主要是透過當下之社會化互動的過程而動態權變產生。</a:t>
            </a:r>
          </a:p>
        </p:txBody>
      </p:sp>
      <p:pic>
        <p:nvPicPr>
          <p:cNvPr id="228358" name="Picture 1033" descr="j0286677"/>
          <p:cNvPicPr>
            <a:picLocks noGrp="1" noChangeAspect="1" noChangeArrowheads="1" noCrop="1"/>
          </p:cNvPicPr>
          <p:nvPr>
            <p:ph sz="half" idx="2"/>
          </p:nvPr>
        </p:nvPicPr>
        <p:blipFill>
          <a:blip r:embed="rId2"/>
          <a:srcRect/>
          <a:stretch>
            <a:fillRect/>
          </a:stretch>
        </p:blipFill>
        <p:spPr>
          <a:xfrm>
            <a:off x="6281738" y="1311275"/>
            <a:ext cx="2160587" cy="18192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89475">
                                            <p:txEl>
                                              <p:pRg st="0" end="0"/>
                                            </p:txEl>
                                          </p:spTgt>
                                        </p:tgtEl>
                                        <p:attrNameLst>
                                          <p:attrName>style.visibility</p:attrName>
                                        </p:attrNameLst>
                                      </p:cBhvr>
                                      <p:to>
                                        <p:strVal val="visible"/>
                                      </p:to>
                                    </p:set>
                                    <p:anim calcmode="lin" valueType="num">
                                      <p:cBhvr additive="base">
                                        <p:cTn id="7" dur="500" fill="hold"/>
                                        <p:tgtEl>
                                          <p:spTgt spid="4894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894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89475">
                                            <p:txEl>
                                              <p:pRg st="1" end="1"/>
                                            </p:txEl>
                                          </p:spTgt>
                                        </p:tgtEl>
                                        <p:attrNameLst>
                                          <p:attrName>style.visibility</p:attrName>
                                        </p:attrNameLst>
                                      </p:cBhvr>
                                      <p:to>
                                        <p:strVal val="visible"/>
                                      </p:to>
                                    </p:set>
                                    <p:anim calcmode="lin" valueType="num">
                                      <p:cBhvr additive="base">
                                        <p:cTn id="11" dur="500" fill="hold"/>
                                        <p:tgtEl>
                                          <p:spTgt spid="48947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8947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89475">
                                            <p:txEl>
                                              <p:pRg st="2" end="2"/>
                                            </p:txEl>
                                          </p:spTgt>
                                        </p:tgtEl>
                                        <p:attrNameLst>
                                          <p:attrName>style.visibility</p:attrName>
                                        </p:attrNameLst>
                                      </p:cBhvr>
                                      <p:to>
                                        <p:strVal val="visible"/>
                                      </p:to>
                                    </p:set>
                                    <p:anim calcmode="lin" valueType="num">
                                      <p:cBhvr additive="base">
                                        <p:cTn id="15" dur="500" fill="hold"/>
                                        <p:tgtEl>
                                          <p:spTgt spid="48947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8947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89475">
                                            <p:txEl>
                                              <p:pRg st="3" end="3"/>
                                            </p:txEl>
                                          </p:spTgt>
                                        </p:tgtEl>
                                        <p:attrNameLst>
                                          <p:attrName>style.visibility</p:attrName>
                                        </p:attrNameLst>
                                      </p:cBhvr>
                                      <p:to>
                                        <p:strVal val="visible"/>
                                      </p:to>
                                    </p:set>
                                    <p:anim calcmode="lin" valueType="num">
                                      <p:cBhvr additive="base">
                                        <p:cTn id="19" dur="500" fill="hold"/>
                                        <p:tgtEl>
                                          <p:spTgt spid="48947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894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89475">
                                            <p:txEl>
                                              <p:pRg st="4" end="4"/>
                                            </p:txEl>
                                          </p:spTgt>
                                        </p:tgtEl>
                                        <p:attrNameLst>
                                          <p:attrName>style.visibility</p:attrName>
                                        </p:attrNameLst>
                                      </p:cBhvr>
                                      <p:to>
                                        <p:strVal val="visible"/>
                                      </p:to>
                                    </p:set>
                                    <p:anim calcmode="lin" valueType="num">
                                      <p:cBhvr additive="base">
                                        <p:cTn id="25" dur="500" fill="hold"/>
                                        <p:tgtEl>
                                          <p:spTgt spid="48947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894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89475">
                                            <p:txEl>
                                              <p:pRg st="5" end="5"/>
                                            </p:txEl>
                                          </p:spTgt>
                                        </p:tgtEl>
                                        <p:attrNameLst>
                                          <p:attrName>style.visibility</p:attrName>
                                        </p:attrNameLst>
                                      </p:cBhvr>
                                      <p:to>
                                        <p:strVal val="visible"/>
                                      </p:to>
                                    </p:set>
                                    <p:anim calcmode="lin" valueType="num">
                                      <p:cBhvr additive="base">
                                        <p:cTn id="31" dur="500" fill="hold"/>
                                        <p:tgtEl>
                                          <p:spTgt spid="489475">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894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94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42892E8F-E9A6-445B-B842-5B97A02DD62E}" type="slidenum">
              <a:rPr lang="en-US" altLang="zh-TW"/>
              <a:pPr>
                <a:defRPr/>
              </a:pPr>
              <a:t>4</a:t>
            </a:fld>
            <a:endParaRPr lang="en-US" altLang="zh-TW"/>
          </a:p>
        </p:txBody>
      </p:sp>
      <p:pic>
        <p:nvPicPr>
          <p:cNvPr id="229379" name="Picture 1026" descr="Scientst"/>
          <p:cNvPicPr>
            <a:picLocks noChangeAspect="1" noChangeArrowheads="1"/>
          </p:cNvPicPr>
          <p:nvPr/>
        </p:nvPicPr>
        <p:blipFill>
          <a:blip r:embed="rId2"/>
          <a:srcRect/>
          <a:stretch>
            <a:fillRect/>
          </a:stretch>
        </p:blipFill>
        <p:spPr bwMode="auto">
          <a:xfrm>
            <a:off x="7162800" y="4572000"/>
            <a:ext cx="1462088" cy="1817688"/>
          </a:xfrm>
          <a:prstGeom prst="rect">
            <a:avLst/>
          </a:prstGeom>
          <a:noFill/>
          <a:ln w="9525">
            <a:noFill/>
            <a:miter lim="800000"/>
            <a:headEnd/>
            <a:tailEnd/>
          </a:ln>
        </p:spPr>
      </p:pic>
      <p:sp>
        <p:nvSpPr>
          <p:cNvPr id="490499" name="Rectangle 1027"/>
          <p:cNvSpPr>
            <a:spLocks noGrp="1" noChangeArrowheads="1"/>
          </p:cNvSpPr>
          <p:nvPr>
            <p:ph type="title"/>
          </p:nvPr>
        </p:nvSpPr>
        <p:spPr>
          <a:xfrm>
            <a:off x="685800" y="0"/>
            <a:ext cx="7772400" cy="1143000"/>
          </a:xfrm>
        </p:spPr>
        <p:txBody>
          <a:bodyPr/>
          <a:lstStyle/>
          <a:p>
            <a:pPr eaLnBrk="1" hangingPunct="1">
              <a:defRPr/>
            </a:pPr>
            <a:r>
              <a:rPr lang="zh-TW" altLang="en-US" smtClean="0"/>
              <a:t>「人與組織」管理知識的特質</a:t>
            </a:r>
          </a:p>
        </p:txBody>
      </p:sp>
      <p:sp>
        <p:nvSpPr>
          <p:cNvPr id="490500" name="Rectangle 1028"/>
          <p:cNvSpPr>
            <a:spLocks noGrp="1" noChangeArrowheads="1"/>
          </p:cNvSpPr>
          <p:nvPr>
            <p:ph type="body" idx="1"/>
          </p:nvPr>
        </p:nvSpPr>
        <p:spPr>
          <a:xfrm>
            <a:off x="533400" y="990600"/>
            <a:ext cx="7924800" cy="4800600"/>
          </a:xfrm>
        </p:spPr>
        <p:txBody>
          <a:bodyPr/>
          <a:lstStyle/>
          <a:p>
            <a:pPr marL="292100" indent="-254000" eaLnBrk="1" hangingPunct="1">
              <a:lnSpc>
                <a:spcPct val="90000"/>
              </a:lnSpc>
            </a:pPr>
            <a:r>
              <a:rPr lang="zh-TW" altLang="en-US" sz="2800" smtClean="0">
                <a:latin typeface="標楷體" pitchFamily="65" charset="-120"/>
              </a:rPr>
              <a:t>管理知識的淬鍊與建立不在可操控的人造實驗室、教室、研究室裡，而是在</a:t>
            </a:r>
            <a:r>
              <a:rPr lang="zh-TW" altLang="en-US" sz="2800" smtClean="0">
                <a:solidFill>
                  <a:schemeClr val="hlink"/>
                </a:solidFill>
                <a:latin typeface="標楷體" pitchFamily="65" charset="-120"/>
              </a:rPr>
              <a:t>活生生的實場</a:t>
            </a:r>
            <a:r>
              <a:rPr lang="zh-TW" altLang="en-US" sz="2800" smtClean="0">
                <a:latin typeface="標楷體" pitchFamily="65" charset="-120"/>
              </a:rPr>
              <a:t>中做直接的體悟。</a:t>
            </a:r>
          </a:p>
          <a:p>
            <a:pPr marL="292100" indent="-254000" eaLnBrk="1" hangingPunct="1">
              <a:lnSpc>
                <a:spcPct val="90000"/>
              </a:lnSpc>
            </a:pPr>
            <a:r>
              <a:rPr lang="zh-TW" altLang="en-US" sz="2800" smtClean="0">
                <a:latin typeface="標楷體" pitchFamily="65" charset="-120"/>
              </a:rPr>
              <a:t>管理的應用常隨著人事物環境的不同，而有新的改變。因此管理知識常具</a:t>
            </a:r>
            <a:r>
              <a:rPr lang="zh-TW" altLang="en-US" sz="2800" smtClean="0">
                <a:solidFill>
                  <a:schemeClr val="hlink"/>
                </a:solidFill>
                <a:latin typeface="標楷體" pitchFamily="65" charset="-120"/>
              </a:rPr>
              <a:t>相對性</a:t>
            </a:r>
            <a:r>
              <a:rPr lang="zh-TW" altLang="en-US" sz="2800" smtClean="0">
                <a:latin typeface="標楷體" pitchFamily="65" charset="-120"/>
              </a:rPr>
              <a:t>，而非絕對性。</a:t>
            </a:r>
          </a:p>
          <a:p>
            <a:pPr marL="292100" indent="-254000" eaLnBrk="1" hangingPunct="1">
              <a:lnSpc>
                <a:spcPct val="90000"/>
              </a:lnSpc>
            </a:pPr>
            <a:r>
              <a:rPr lang="zh-TW" altLang="en-US" sz="2800" smtClean="0">
                <a:latin typeface="標楷體" pitchFamily="65" charset="-120"/>
              </a:rPr>
              <a:t>管理的知識以「人與組織」為中心，因此管理知識的學習過程，常離不開和「人與組織」為伍的實場。</a:t>
            </a:r>
          </a:p>
          <a:p>
            <a:pPr marL="292100" indent="-254000" eaLnBrk="1" hangingPunct="1">
              <a:lnSpc>
                <a:spcPct val="90000"/>
              </a:lnSpc>
            </a:pPr>
            <a:r>
              <a:rPr lang="zh-TW" altLang="en-US" sz="2800" smtClean="0">
                <a:latin typeface="標楷體" pitchFamily="65" charset="-120"/>
              </a:rPr>
              <a:t>「</a:t>
            </a:r>
            <a:r>
              <a:rPr lang="zh-TW" altLang="en-US" sz="2800" smtClean="0">
                <a:solidFill>
                  <a:schemeClr val="hlink"/>
                </a:solidFill>
                <a:latin typeface="標楷體" pitchFamily="65" charset="-120"/>
              </a:rPr>
              <a:t>小組實務個案體悟</a:t>
            </a:r>
            <a:r>
              <a:rPr lang="zh-TW" altLang="en-US" sz="2800" smtClean="0">
                <a:latin typeface="標楷體" pitchFamily="65" charset="-120"/>
              </a:rPr>
              <a:t>」的教學方式，</a:t>
            </a:r>
          </a:p>
          <a:p>
            <a:pPr marL="292100" indent="-254000" eaLnBrk="1" hangingPunct="1">
              <a:lnSpc>
                <a:spcPct val="90000"/>
              </a:lnSpc>
              <a:buFontTx/>
              <a:buNone/>
            </a:pPr>
            <a:r>
              <a:rPr lang="zh-TW" altLang="en-US" sz="2800" smtClean="0">
                <a:latin typeface="標楷體" pitchFamily="65" charset="-120"/>
              </a:rPr>
              <a:t>   已成為管理知識淬鍊與建立的主要途</a:t>
            </a:r>
          </a:p>
          <a:p>
            <a:pPr marL="292100" indent="-254000" eaLnBrk="1" hangingPunct="1">
              <a:lnSpc>
                <a:spcPct val="90000"/>
              </a:lnSpc>
              <a:buFontTx/>
              <a:buNone/>
            </a:pPr>
            <a:r>
              <a:rPr lang="zh-TW" altLang="en-US" sz="2800" smtClean="0">
                <a:latin typeface="標楷體" pitchFamily="65" charset="-120"/>
              </a:rPr>
              <a:t>   徑之一。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05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05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05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05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9050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9050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500" grpId="0" build="p" autoUpdateAnimBg="0"/>
    </p:bld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322</Words>
  <Application>Microsoft Office PowerPoint</Application>
  <PresentationFormat>如螢幕大小 (4:3)</PresentationFormat>
  <Paragraphs>39</Paragraphs>
  <Slides>4</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4</vt:i4>
      </vt:variant>
    </vt:vector>
  </HeadingPairs>
  <TitlesOfParts>
    <vt:vector size="9" baseType="lpstr">
      <vt:lpstr>標楷體</vt:lpstr>
      <vt:lpstr>Arial</vt:lpstr>
      <vt:lpstr>Symbol</vt:lpstr>
      <vt:lpstr>Times New Roman</vt:lpstr>
      <vt:lpstr>教學目標</vt:lpstr>
      <vt:lpstr>企業整體經營知識</vt:lpstr>
      <vt:lpstr>知識論</vt:lpstr>
      <vt:lpstr>知識的定義及分類</vt:lpstr>
      <vt:lpstr>「人與組織」管理知識的特質</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企業整體經營知識</dc:title>
  <dc:creator>Your User Name</dc:creator>
  <cp:lastModifiedBy>George Lee</cp:lastModifiedBy>
  <cp:revision>1</cp:revision>
  <dcterms:created xsi:type="dcterms:W3CDTF">2010-07-13T14:42:11Z</dcterms:created>
  <dcterms:modified xsi:type="dcterms:W3CDTF">2017-09-12T06:03:23Z</dcterms:modified>
</cp:coreProperties>
</file>